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21"/>
  </p:notesMasterIdLst>
  <p:sldIdLst>
    <p:sldId id="256" r:id="rId2"/>
    <p:sldId id="257" r:id="rId3"/>
    <p:sldId id="272" r:id="rId4"/>
    <p:sldId id="273" r:id="rId5"/>
    <p:sldId id="274" r:id="rId6"/>
    <p:sldId id="271" r:id="rId7"/>
    <p:sldId id="263" r:id="rId8"/>
    <p:sldId id="264" r:id="rId9"/>
    <p:sldId id="265" r:id="rId10"/>
    <p:sldId id="266" r:id="rId11"/>
    <p:sldId id="267" r:id="rId12"/>
    <p:sldId id="268" r:id="rId13"/>
    <p:sldId id="269" r:id="rId14"/>
    <p:sldId id="270" r:id="rId15"/>
    <p:sldId id="258" r:id="rId16"/>
    <p:sldId id="260" r:id="rId17"/>
    <p:sldId id="259" r:id="rId18"/>
    <p:sldId id="261" r:id="rId19"/>
    <p:sldId id="262" r:id="rId20"/>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203" autoAdjust="0"/>
  </p:normalViewPr>
  <p:slideViewPr>
    <p:cSldViewPr>
      <p:cViewPr>
        <p:scale>
          <a:sx n="80" d="100"/>
          <a:sy n="80" d="100"/>
        </p:scale>
        <p:origin x="-1522"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786FF29A-BDF4-4E2C-BC8D-84DB8E281AEF}" type="datetimeFigureOut">
              <a:rPr lang="he-IL" smtClean="0"/>
              <a:t>ח'/תמוז/תש"פ</a:t>
            </a:fld>
            <a:endParaRPr lang="he-IL"/>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0C85FE13-6375-42BD-877C-A51277B3F5E3}" type="slidenum">
              <a:rPr lang="he-IL" smtClean="0"/>
              <a:t>‹#›</a:t>
            </a:fld>
            <a:endParaRPr lang="he-IL"/>
          </a:p>
        </p:txBody>
      </p:sp>
    </p:spTree>
    <p:extLst>
      <p:ext uri="{BB962C8B-B14F-4D97-AF65-F5344CB8AC3E}">
        <p14:creationId xmlns:p14="http://schemas.microsoft.com/office/powerpoint/2010/main" val="67766539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0C85FE13-6375-42BD-877C-A51277B3F5E3}" type="slidenum">
              <a:rPr lang="he-IL" smtClean="0"/>
              <a:t>2</a:t>
            </a:fld>
            <a:endParaRPr lang="he-IL"/>
          </a:p>
        </p:txBody>
      </p:sp>
    </p:spTree>
    <p:extLst>
      <p:ext uri="{BB962C8B-B14F-4D97-AF65-F5344CB8AC3E}">
        <p14:creationId xmlns:p14="http://schemas.microsoft.com/office/powerpoint/2010/main" val="74011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1">
        <a:schemeClr val="bg1"/>
      </p:bgRef>
    </p:bg>
    <p:spTree>
      <p:nvGrpSpPr>
        <p:cNvPr id="1" name=""/>
        <p:cNvGrpSpPr/>
        <p:nvPr/>
      </p:nvGrpSpPr>
      <p:grpSpPr>
        <a:xfrm>
          <a:off x="0" y="0"/>
          <a:ext cx="0" cy="0"/>
          <a:chOff x="0" y="0"/>
          <a:chExt cx="0" cy="0"/>
        </a:xfrm>
      </p:grpSpPr>
      <p:sp>
        <p:nvSpPr>
          <p:cNvPr id="8" name="כותרת 7"/>
          <p:cNvSpPr>
            <a:spLocks noGrp="1"/>
          </p:cNvSpPr>
          <p:nvPr>
            <p:ph type="ctrTitle"/>
          </p:nvPr>
        </p:nvSpPr>
        <p:spPr>
          <a:xfrm>
            <a:off x="2286000" y="3124200"/>
            <a:ext cx="6172200" cy="1894362"/>
          </a:xfrm>
        </p:spPr>
        <p:txBody>
          <a:bodyPr/>
          <a:lstStyle>
            <a:lvl1pPr>
              <a:defRPr b="1"/>
            </a:lvl1pPr>
          </a:lstStyle>
          <a:p>
            <a:r>
              <a:rPr kumimoji="0" lang="he-IL" smtClean="0"/>
              <a:t>לחץ כדי לערוך סגנון כותרת של תבנית בסיס</a:t>
            </a:r>
            <a:endParaRPr kumimoji="0" lang="en-US"/>
          </a:p>
        </p:txBody>
      </p:sp>
      <p:sp>
        <p:nvSpPr>
          <p:cNvPr id="9" name="כותרת משנה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smtClean="0"/>
              <a:t>לחץ כדי לערוך סגנון כותרת משנה של תבנית בסיס</a:t>
            </a:r>
            <a:endParaRPr kumimoji="0" lang="en-US"/>
          </a:p>
        </p:txBody>
      </p:sp>
      <p:sp>
        <p:nvSpPr>
          <p:cNvPr id="28" name="מציין מיקום של תאריך 27"/>
          <p:cNvSpPr>
            <a:spLocks noGrp="1"/>
          </p:cNvSpPr>
          <p:nvPr>
            <p:ph type="dt" sz="half" idx="10"/>
          </p:nvPr>
        </p:nvSpPr>
        <p:spPr bwMode="auto">
          <a:xfrm rot="5400000">
            <a:off x="7764621" y="1174097"/>
            <a:ext cx="2286000" cy="381000"/>
          </a:xfrm>
        </p:spPr>
        <p:txBody>
          <a:bodyPr/>
          <a:lstStyle/>
          <a:p>
            <a:fld id="{DAAC9066-01E4-4E23-8D0B-CDCACB1FFA43}" type="datetimeFigureOut">
              <a:rPr lang="he-IL" smtClean="0"/>
              <a:t>ח'/תמוז/תש"פ</a:t>
            </a:fld>
            <a:endParaRPr lang="he-IL"/>
          </a:p>
        </p:txBody>
      </p:sp>
      <p:sp>
        <p:nvSpPr>
          <p:cNvPr id="17" name="מציין מיקום של כותרת תחתונה 16"/>
          <p:cNvSpPr>
            <a:spLocks noGrp="1"/>
          </p:cNvSpPr>
          <p:nvPr>
            <p:ph type="ftr" sz="quarter" idx="11"/>
          </p:nvPr>
        </p:nvSpPr>
        <p:spPr bwMode="auto">
          <a:xfrm rot="5400000">
            <a:off x="7077269" y="4181669"/>
            <a:ext cx="3657600" cy="384048"/>
          </a:xfrm>
        </p:spPr>
        <p:txBody>
          <a:bodyPr/>
          <a:lstStyle/>
          <a:p>
            <a:endParaRPr lang="he-IL"/>
          </a:p>
        </p:txBody>
      </p:sp>
      <p:sp>
        <p:nvSpPr>
          <p:cNvPr id="10" name="מלבן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מלבן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מלבן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מלבן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מחבר ישר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מחבר ישר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מחבר ישר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מחבר ישר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מחבר ישר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מחבר ישר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מלבן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אליפסה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אליפסה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אליפסה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אליפסה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אליפסה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מציין מיקום של מספר שקופית 28"/>
          <p:cNvSpPr>
            <a:spLocks noGrp="1"/>
          </p:cNvSpPr>
          <p:nvPr>
            <p:ph type="sldNum" sz="quarter" idx="12"/>
          </p:nvPr>
        </p:nvSpPr>
        <p:spPr bwMode="auto">
          <a:xfrm>
            <a:off x="1325544" y="4928702"/>
            <a:ext cx="609600" cy="517524"/>
          </a:xfrm>
        </p:spPr>
        <p:txBody>
          <a:bodyPr/>
          <a:lstStyle/>
          <a:p>
            <a:fld id="{D9863F8B-3F9C-46BF-9F63-A3B5A373BA35}" type="slidenum">
              <a:rPr lang="he-IL" smtClean="0"/>
              <a:t>‹#›</a:t>
            </a:fld>
            <a:endParaRPr lang="he-IL"/>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DAAC9066-01E4-4E23-8D0B-CDCACB1FFA43}" type="datetimeFigureOut">
              <a:rPr lang="he-IL" smtClean="0"/>
              <a:t>ח'/תמוז/תש"פ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9863F8B-3F9C-46BF-9F63-A3B5A373BA35}"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9"/>
            <a:ext cx="1676400" cy="5851525"/>
          </a:xfrm>
        </p:spPr>
        <p:txBody>
          <a:bodyPr vert="eaVert"/>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DAAC9066-01E4-4E23-8D0B-CDCACB1FFA43}" type="datetimeFigureOut">
              <a:rPr lang="he-IL" smtClean="0"/>
              <a:t>ח'/תמוז/תש"פ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9863F8B-3F9C-46BF-9F63-A3B5A373BA35}"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8" name="מציין מיקום תוכן 7"/>
          <p:cNvSpPr>
            <a:spLocks noGrp="1"/>
          </p:cNvSpPr>
          <p:nvPr>
            <p:ph sz="quarter" idx="1"/>
          </p:nvPr>
        </p:nvSpPr>
        <p:spPr>
          <a:xfrm>
            <a:off x="457200" y="1600200"/>
            <a:ext cx="7467600" cy="4873752"/>
          </a:xfrm>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7" name="מציין מיקום של תאריך 6"/>
          <p:cNvSpPr>
            <a:spLocks noGrp="1"/>
          </p:cNvSpPr>
          <p:nvPr>
            <p:ph type="dt" sz="half" idx="14"/>
          </p:nvPr>
        </p:nvSpPr>
        <p:spPr/>
        <p:txBody>
          <a:bodyPr rtlCol="0"/>
          <a:lstStyle/>
          <a:p>
            <a:fld id="{DAAC9066-01E4-4E23-8D0B-CDCACB1FFA43}" type="datetimeFigureOut">
              <a:rPr lang="he-IL" smtClean="0"/>
              <a:t>ח'/תמוז/תש"פ</a:t>
            </a:fld>
            <a:endParaRPr lang="he-IL"/>
          </a:p>
        </p:txBody>
      </p:sp>
      <p:sp>
        <p:nvSpPr>
          <p:cNvPr id="9" name="מציין מיקום של מספר שקופית 8"/>
          <p:cNvSpPr>
            <a:spLocks noGrp="1"/>
          </p:cNvSpPr>
          <p:nvPr>
            <p:ph type="sldNum" sz="quarter" idx="15"/>
          </p:nvPr>
        </p:nvSpPr>
        <p:spPr/>
        <p:txBody>
          <a:bodyPr rtlCol="0"/>
          <a:lstStyle/>
          <a:p>
            <a:fld id="{D9863F8B-3F9C-46BF-9F63-A3B5A373BA35}" type="slidenum">
              <a:rPr lang="he-IL" smtClean="0"/>
              <a:t>‹#›</a:t>
            </a:fld>
            <a:endParaRPr lang="he-IL"/>
          </a:p>
        </p:txBody>
      </p:sp>
      <p:sp>
        <p:nvSpPr>
          <p:cNvPr id="10" name="מציין מיקום של כותרת תחתונה 9"/>
          <p:cNvSpPr>
            <a:spLocks noGrp="1"/>
          </p:cNvSpPr>
          <p:nvPr>
            <p:ph type="ftr" sz="quarter" idx="16"/>
          </p:nvPr>
        </p:nvSpPr>
        <p:spPr/>
        <p:txBody>
          <a:bodyPr rtlCol="0"/>
          <a:lstStyle/>
          <a:p>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1">
        <a:schemeClr val="bg2"/>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2286000" y="2895600"/>
            <a:ext cx="6172200" cy="2053590"/>
          </a:xfrm>
        </p:spPr>
        <p:txBody>
          <a:bodyPr/>
          <a:lstStyle>
            <a:lvl1pPr algn="l">
              <a:buNone/>
              <a:defRPr sz="3000" b="1" cap="small" baseline="0"/>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smtClean="0"/>
              <a:t>לחץ כדי לערוך סגנונות טקסט של תבנית בסיס</a:t>
            </a:r>
          </a:p>
        </p:txBody>
      </p:sp>
      <p:sp>
        <p:nvSpPr>
          <p:cNvPr id="4" name="מציין מיקום של תאריך 3"/>
          <p:cNvSpPr>
            <a:spLocks noGrp="1"/>
          </p:cNvSpPr>
          <p:nvPr>
            <p:ph type="dt" sz="half" idx="10"/>
          </p:nvPr>
        </p:nvSpPr>
        <p:spPr bwMode="auto">
          <a:xfrm rot="5400000">
            <a:off x="7763256" y="1170432"/>
            <a:ext cx="2286000" cy="381000"/>
          </a:xfrm>
        </p:spPr>
        <p:txBody>
          <a:bodyPr/>
          <a:lstStyle/>
          <a:p>
            <a:fld id="{DAAC9066-01E4-4E23-8D0B-CDCACB1FFA43}" type="datetimeFigureOut">
              <a:rPr lang="he-IL" smtClean="0"/>
              <a:t>ח'/תמוז/תש"פ</a:t>
            </a:fld>
            <a:endParaRPr lang="he-IL"/>
          </a:p>
        </p:txBody>
      </p:sp>
      <p:sp>
        <p:nvSpPr>
          <p:cNvPr id="5" name="מציין מיקום של כותרת תחתונה 4"/>
          <p:cNvSpPr>
            <a:spLocks noGrp="1"/>
          </p:cNvSpPr>
          <p:nvPr>
            <p:ph type="ftr" sz="quarter" idx="11"/>
          </p:nvPr>
        </p:nvSpPr>
        <p:spPr bwMode="auto">
          <a:xfrm rot="5400000">
            <a:off x="7077456" y="4178808"/>
            <a:ext cx="3657600" cy="384048"/>
          </a:xfrm>
        </p:spPr>
        <p:txBody>
          <a:bodyPr/>
          <a:lstStyle/>
          <a:p>
            <a:endParaRPr lang="he-IL"/>
          </a:p>
        </p:txBody>
      </p:sp>
      <p:sp>
        <p:nvSpPr>
          <p:cNvPr id="9" name="מלבן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מלבן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מלבן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מלבן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מחבר ישר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מחבר ישר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מחבר ישר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מחבר ישר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מחבר ישר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מלבן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אליפסה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אליפסה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אליפסה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אליפסה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אליפסה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מחבר ישר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מציין מיקום של מספר שקופית 5"/>
          <p:cNvSpPr>
            <a:spLocks noGrp="1"/>
          </p:cNvSpPr>
          <p:nvPr>
            <p:ph type="sldNum" sz="quarter" idx="12"/>
          </p:nvPr>
        </p:nvSpPr>
        <p:spPr bwMode="auto">
          <a:xfrm>
            <a:off x="1340616" y="4928702"/>
            <a:ext cx="609600" cy="517524"/>
          </a:xfrm>
        </p:spPr>
        <p:txBody>
          <a:bodyPr/>
          <a:lstStyle/>
          <a:p>
            <a:fld id="{D9863F8B-3F9C-46BF-9F63-A3B5A373BA35}" type="slidenum">
              <a:rPr lang="he-IL" smtClean="0"/>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5" name="מציין מיקום של תאריך 4"/>
          <p:cNvSpPr>
            <a:spLocks noGrp="1"/>
          </p:cNvSpPr>
          <p:nvPr>
            <p:ph type="dt" sz="half" idx="10"/>
          </p:nvPr>
        </p:nvSpPr>
        <p:spPr/>
        <p:txBody>
          <a:bodyPr/>
          <a:lstStyle/>
          <a:p>
            <a:fld id="{DAAC9066-01E4-4E23-8D0B-CDCACB1FFA43}" type="datetimeFigureOut">
              <a:rPr lang="he-IL" smtClean="0"/>
              <a:t>ח'/תמוז/תש"פ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9863F8B-3F9C-46BF-9F63-A3B5A373BA35}" type="slidenum">
              <a:rPr lang="he-IL" smtClean="0"/>
              <a:t>‹#›</a:t>
            </a:fld>
            <a:endParaRPr lang="he-IL"/>
          </a:p>
        </p:txBody>
      </p:sp>
      <p:sp>
        <p:nvSpPr>
          <p:cNvPr id="9" name="מציין מיקום תוכן 8"/>
          <p:cNvSpPr>
            <a:spLocks noGrp="1"/>
          </p:cNvSpPr>
          <p:nvPr>
            <p:ph sz="quarter" idx="1"/>
          </p:nvPr>
        </p:nvSpPr>
        <p:spPr>
          <a:xfrm>
            <a:off x="457200" y="1600200"/>
            <a:ext cx="3657600" cy="4572000"/>
          </a:xfrm>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11" name="מציין מיקום תוכן 10"/>
          <p:cNvSpPr>
            <a:spLocks noGrp="1"/>
          </p:cNvSpPr>
          <p:nvPr>
            <p:ph sz="quarter" idx="2"/>
          </p:nvPr>
        </p:nvSpPr>
        <p:spPr>
          <a:xfrm>
            <a:off x="4270248" y="1600200"/>
            <a:ext cx="3657600" cy="4572000"/>
          </a:xfrm>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7543800" cy="1143000"/>
          </a:xfrm>
        </p:spPr>
        <p:txBody>
          <a:bodyPr anchor="b"/>
          <a:lstStyle>
            <a:lvl1pPr>
              <a:defRPr/>
            </a:lvl1pPr>
          </a:lstStyle>
          <a:p>
            <a:r>
              <a:rPr kumimoji="0" lang="he-IL" smtClean="0"/>
              <a:t>לחץ כדי לערוך סגנון כותרת של תבנית בסיס</a:t>
            </a:r>
            <a:endParaRPr kumimoji="0" lang="en-US"/>
          </a:p>
        </p:txBody>
      </p:sp>
      <p:sp>
        <p:nvSpPr>
          <p:cNvPr id="7" name="מציין מיקום של תאריך 6"/>
          <p:cNvSpPr>
            <a:spLocks noGrp="1"/>
          </p:cNvSpPr>
          <p:nvPr>
            <p:ph type="dt" sz="half" idx="10"/>
          </p:nvPr>
        </p:nvSpPr>
        <p:spPr/>
        <p:txBody>
          <a:bodyPr/>
          <a:lstStyle/>
          <a:p>
            <a:fld id="{DAAC9066-01E4-4E23-8D0B-CDCACB1FFA43}" type="datetimeFigureOut">
              <a:rPr lang="he-IL" smtClean="0"/>
              <a:t>ח'/תמוז/תש"פ</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9863F8B-3F9C-46BF-9F63-A3B5A373BA35}" type="slidenum">
              <a:rPr lang="he-IL" smtClean="0"/>
              <a:t>‹#›</a:t>
            </a:fld>
            <a:endParaRPr lang="he-IL"/>
          </a:p>
        </p:txBody>
      </p:sp>
      <p:sp>
        <p:nvSpPr>
          <p:cNvPr id="11" name="מציין מיקום תוכן 10"/>
          <p:cNvSpPr>
            <a:spLocks noGrp="1"/>
          </p:cNvSpPr>
          <p:nvPr>
            <p:ph sz="quarter" idx="2"/>
          </p:nvPr>
        </p:nvSpPr>
        <p:spPr>
          <a:xfrm>
            <a:off x="457200" y="2362200"/>
            <a:ext cx="3657600" cy="3886200"/>
          </a:xfrm>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13" name="מציין מיקום תוכן 12"/>
          <p:cNvSpPr>
            <a:spLocks noGrp="1"/>
          </p:cNvSpPr>
          <p:nvPr>
            <p:ph sz="quarter" idx="4"/>
          </p:nvPr>
        </p:nvSpPr>
        <p:spPr>
          <a:xfrm>
            <a:off x="4371975" y="2362200"/>
            <a:ext cx="3657600" cy="3886200"/>
          </a:xfrm>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12" name="מציין מיקום טקסט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he-IL" smtClean="0"/>
              <a:t>לחץ כדי לערוך סגנונות טקסט של תבנית בסיס</a:t>
            </a:r>
          </a:p>
        </p:txBody>
      </p:sp>
      <p:sp>
        <p:nvSpPr>
          <p:cNvPr id="14" name="מציין מיקום טקסט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he-IL" smtClean="0"/>
              <a:t>לחץ כדי לערוך סגנונות טקסט של תבנית בסיס</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6" name="מציין מיקום של תאריך 5"/>
          <p:cNvSpPr>
            <a:spLocks noGrp="1"/>
          </p:cNvSpPr>
          <p:nvPr>
            <p:ph type="dt" sz="half" idx="10"/>
          </p:nvPr>
        </p:nvSpPr>
        <p:spPr/>
        <p:txBody>
          <a:bodyPr rtlCol="0"/>
          <a:lstStyle/>
          <a:p>
            <a:fld id="{DAAC9066-01E4-4E23-8D0B-CDCACB1FFA43}" type="datetimeFigureOut">
              <a:rPr lang="he-IL" smtClean="0"/>
              <a:t>ח'/תמוז/תש"פ</a:t>
            </a:fld>
            <a:endParaRPr lang="he-IL"/>
          </a:p>
        </p:txBody>
      </p:sp>
      <p:sp>
        <p:nvSpPr>
          <p:cNvPr id="7" name="מציין מיקום של מספר שקופית 6"/>
          <p:cNvSpPr>
            <a:spLocks noGrp="1"/>
          </p:cNvSpPr>
          <p:nvPr>
            <p:ph type="sldNum" sz="quarter" idx="11"/>
          </p:nvPr>
        </p:nvSpPr>
        <p:spPr/>
        <p:txBody>
          <a:bodyPr rtlCol="0"/>
          <a:lstStyle/>
          <a:p>
            <a:fld id="{D9863F8B-3F9C-46BF-9F63-A3B5A373BA35}" type="slidenum">
              <a:rPr lang="he-IL" smtClean="0"/>
              <a:t>‹#›</a:t>
            </a:fld>
            <a:endParaRPr lang="he-IL"/>
          </a:p>
        </p:txBody>
      </p:sp>
      <p:sp>
        <p:nvSpPr>
          <p:cNvPr id="8" name="מציין מיקום של כותרת תחתונה 7"/>
          <p:cNvSpPr>
            <a:spLocks noGrp="1"/>
          </p:cNvSpPr>
          <p:nvPr>
            <p:ph type="ftr" sz="quarter" idx="12"/>
          </p:nvPr>
        </p:nvSpPr>
        <p:spPr/>
        <p:txBody>
          <a:bodyPr rtlCol="0"/>
          <a:lstStyle/>
          <a:p>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DAAC9066-01E4-4E23-8D0B-CDCACB1FFA43}" type="datetimeFigureOut">
              <a:rPr lang="he-IL" smtClean="0"/>
              <a:t>ח'/תמוז/תש"פ</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9863F8B-3F9C-46BF-9F63-A3B5A373BA35}"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bg>
      <p:bgRef idx="1001">
        <a:schemeClr val="bg1"/>
      </p:bgRef>
    </p:bg>
    <p:spTree>
      <p:nvGrpSpPr>
        <p:cNvPr id="1" name=""/>
        <p:cNvGrpSpPr/>
        <p:nvPr/>
      </p:nvGrpSpPr>
      <p:grpSpPr>
        <a:xfrm>
          <a:off x="0" y="0"/>
          <a:ext cx="0" cy="0"/>
          <a:chOff x="0" y="0"/>
          <a:chExt cx="0" cy="0"/>
        </a:xfrm>
      </p:grpSpPr>
      <p:sp>
        <p:nvSpPr>
          <p:cNvPr id="10" name="מחבר ישר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כותרת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he-IL" smtClean="0"/>
              <a:t>לחץ כדי לערוך סגנונות טקסט של תבנית בסיס</a:t>
            </a:r>
          </a:p>
        </p:txBody>
      </p:sp>
      <p:sp>
        <p:nvSpPr>
          <p:cNvPr id="8" name="מחבר ישר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מחבר ישר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מחבר ישר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מלבן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מחבר ישר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אליפסה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מציין מיקום תוכן 17"/>
          <p:cNvSpPr>
            <a:spLocks noGrp="1"/>
          </p:cNvSpPr>
          <p:nvPr>
            <p:ph sz="quarter" idx="1"/>
          </p:nvPr>
        </p:nvSpPr>
        <p:spPr>
          <a:xfrm>
            <a:off x="304800" y="274320"/>
            <a:ext cx="5638800" cy="6327648"/>
          </a:xfrm>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21" name="מציין מיקום של תאריך 20"/>
          <p:cNvSpPr>
            <a:spLocks noGrp="1"/>
          </p:cNvSpPr>
          <p:nvPr>
            <p:ph type="dt" sz="half" idx="14"/>
          </p:nvPr>
        </p:nvSpPr>
        <p:spPr/>
        <p:txBody>
          <a:bodyPr rtlCol="0"/>
          <a:lstStyle/>
          <a:p>
            <a:fld id="{DAAC9066-01E4-4E23-8D0B-CDCACB1FFA43}" type="datetimeFigureOut">
              <a:rPr lang="he-IL" smtClean="0"/>
              <a:t>ח'/תמוז/תש"פ</a:t>
            </a:fld>
            <a:endParaRPr lang="he-IL"/>
          </a:p>
        </p:txBody>
      </p:sp>
      <p:sp>
        <p:nvSpPr>
          <p:cNvPr id="22" name="מציין מיקום של מספר שקופית 21"/>
          <p:cNvSpPr>
            <a:spLocks noGrp="1"/>
          </p:cNvSpPr>
          <p:nvPr>
            <p:ph type="sldNum" sz="quarter" idx="15"/>
          </p:nvPr>
        </p:nvSpPr>
        <p:spPr/>
        <p:txBody>
          <a:bodyPr rtlCol="0"/>
          <a:lstStyle/>
          <a:p>
            <a:fld id="{D9863F8B-3F9C-46BF-9F63-A3B5A373BA35}" type="slidenum">
              <a:rPr lang="he-IL" smtClean="0"/>
              <a:t>‹#›</a:t>
            </a:fld>
            <a:endParaRPr lang="he-IL"/>
          </a:p>
        </p:txBody>
      </p:sp>
      <p:sp>
        <p:nvSpPr>
          <p:cNvPr id="23" name="מציין מיקום של כותרת תחתונה 22"/>
          <p:cNvSpPr>
            <a:spLocks noGrp="1"/>
          </p:cNvSpPr>
          <p:nvPr>
            <p:ph type="ftr" sz="quarter" idx="16"/>
          </p:nvPr>
        </p:nvSpPr>
        <p:spPr/>
        <p:txBody>
          <a:bodyPr rtlCol="0"/>
          <a:lstStyle/>
          <a:p>
            <a:endParaRPr lang="he-IL"/>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9" name="מחבר ישר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אליפסה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כותרת 1"/>
          <p:cNvSpPr>
            <a:spLocks noGrp="1"/>
          </p:cNvSpPr>
          <p:nvPr>
            <p:ph type="title"/>
          </p:nvPr>
        </p:nvSpPr>
        <p:spPr>
          <a:xfrm rot="5400000">
            <a:off x="3350133" y="3200400"/>
            <a:ext cx="6309360" cy="457200"/>
          </a:xfrm>
        </p:spPr>
        <p:txBody>
          <a:bodyPr anchor="b"/>
          <a:lstStyle>
            <a:lvl1pPr algn="l">
              <a:buNone/>
              <a:defRPr sz="2000" b="1"/>
            </a:lvl1pPr>
          </a:lstStyle>
          <a:p>
            <a:r>
              <a:rPr kumimoji="0" lang="he-IL" smtClean="0"/>
              <a:t>לחץ כדי לערוך סגנון כותרת של תבנית בסיס</a:t>
            </a:r>
            <a:endParaRPr kumimoji="0" lang="en-US"/>
          </a:p>
        </p:txBody>
      </p:sp>
      <p:sp>
        <p:nvSpPr>
          <p:cNvPr id="3" name="מציין מיקום של תמונה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he-IL" smtClean="0"/>
              <a:t>לחץ על הסמל כדי להוסיף תמונה</a:t>
            </a:r>
            <a:endParaRPr kumimoji="0" lang="en-US" dirty="0"/>
          </a:p>
        </p:txBody>
      </p:sp>
      <p:sp>
        <p:nvSpPr>
          <p:cNvPr id="4" name="מציין מיקום טקסט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he-IL" smtClean="0"/>
              <a:t>לחץ כדי לערוך סגנונות טקסט של תבנית בסיס</a:t>
            </a:r>
          </a:p>
        </p:txBody>
      </p:sp>
      <p:sp>
        <p:nvSpPr>
          <p:cNvPr id="10" name="מחבר ישר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מלבן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מחבר ישר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מחבר ישר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מחבר ישר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מציין מיקום של תאריך 16"/>
          <p:cNvSpPr>
            <a:spLocks noGrp="1"/>
          </p:cNvSpPr>
          <p:nvPr>
            <p:ph type="dt" sz="half" idx="10"/>
          </p:nvPr>
        </p:nvSpPr>
        <p:spPr/>
        <p:txBody>
          <a:bodyPr rtlCol="0"/>
          <a:lstStyle/>
          <a:p>
            <a:fld id="{DAAC9066-01E4-4E23-8D0B-CDCACB1FFA43}" type="datetimeFigureOut">
              <a:rPr lang="he-IL" smtClean="0"/>
              <a:t>ח'/תמוז/תש"פ</a:t>
            </a:fld>
            <a:endParaRPr lang="he-IL"/>
          </a:p>
        </p:txBody>
      </p:sp>
      <p:sp>
        <p:nvSpPr>
          <p:cNvPr id="18" name="מציין מיקום של מספר שקופית 17"/>
          <p:cNvSpPr>
            <a:spLocks noGrp="1"/>
          </p:cNvSpPr>
          <p:nvPr>
            <p:ph type="sldNum" sz="quarter" idx="11"/>
          </p:nvPr>
        </p:nvSpPr>
        <p:spPr/>
        <p:txBody>
          <a:bodyPr rtlCol="0"/>
          <a:lstStyle/>
          <a:p>
            <a:fld id="{D9863F8B-3F9C-46BF-9F63-A3B5A373BA35}" type="slidenum">
              <a:rPr lang="he-IL" smtClean="0"/>
              <a:t>‹#›</a:t>
            </a:fld>
            <a:endParaRPr lang="he-IL"/>
          </a:p>
        </p:txBody>
      </p:sp>
      <p:sp>
        <p:nvSpPr>
          <p:cNvPr id="21" name="מציין מיקום של כותרת תחתונה 20"/>
          <p:cNvSpPr>
            <a:spLocks noGrp="1"/>
          </p:cNvSpPr>
          <p:nvPr>
            <p:ph type="ftr" sz="quarter" idx="12"/>
          </p:nvPr>
        </p:nvSpPr>
        <p:spPr/>
        <p:txBody>
          <a:bodyPr rtlCol="0"/>
          <a:lstStyle/>
          <a:p>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מחבר ישר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מציין מיקום של כותרת 21"/>
          <p:cNvSpPr>
            <a:spLocks noGrp="1"/>
          </p:cNvSpPr>
          <p:nvPr>
            <p:ph type="title"/>
          </p:nvPr>
        </p:nvSpPr>
        <p:spPr>
          <a:xfrm>
            <a:off x="457200" y="274638"/>
            <a:ext cx="7467600" cy="1143000"/>
          </a:xfrm>
          <a:prstGeom prst="rect">
            <a:avLst/>
          </a:prstGeom>
        </p:spPr>
        <p:txBody>
          <a:bodyPr vert="horz" anchor="b">
            <a:normAutofit/>
          </a:bodyPr>
          <a:lstStyle/>
          <a:p>
            <a:r>
              <a:rPr kumimoji="0" lang="he-IL" smtClean="0"/>
              <a:t>לחץ כדי לערוך סגנון כותרת של תבנית בסיס</a:t>
            </a:r>
            <a:endParaRPr kumimoji="0" lang="en-US"/>
          </a:p>
        </p:txBody>
      </p:sp>
      <p:sp>
        <p:nvSpPr>
          <p:cNvPr id="13" name="מציין מיקום טקסט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he-IL" smtClean="0"/>
              <a:t>לחץ כדי לערוך סגנונות טקסט של תבנית בסיס</a:t>
            </a:r>
          </a:p>
          <a:p>
            <a:pPr lvl="1" eaLnBrk="1" latinLnBrk="0" hangingPunct="1"/>
            <a:r>
              <a:rPr kumimoji="0" lang="he-IL" smtClean="0"/>
              <a:t>רמה שנייה</a:t>
            </a:r>
          </a:p>
          <a:p>
            <a:pPr lvl="2" eaLnBrk="1" latinLnBrk="0" hangingPunct="1"/>
            <a:r>
              <a:rPr kumimoji="0" lang="he-IL" smtClean="0"/>
              <a:t>רמה שלישית</a:t>
            </a:r>
          </a:p>
          <a:p>
            <a:pPr lvl="3" eaLnBrk="1" latinLnBrk="0" hangingPunct="1"/>
            <a:r>
              <a:rPr kumimoji="0" lang="he-IL" smtClean="0"/>
              <a:t>רמה רביעית</a:t>
            </a:r>
          </a:p>
          <a:p>
            <a:pPr lvl="4" eaLnBrk="1" latinLnBrk="0" hangingPunct="1"/>
            <a:r>
              <a:rPr kumimoji="0" lang="he-IL" smtClean="0"/>
              <a:t>רמה חמישית</a:t>
            </a:r>
            <a:endParaRPr kumimoji="0" lang="en-US"/>
          </a:p>
        </p:txBody>
      </p:sp>
      <p:sp>
        <p:nvSpPr>
          <p:cNvPr id="14" name="מציין מיקום של תאריך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DAAC9066-01E4-4E23-8D0B-CDCACB1FFA43}" type="datetimeFigureOut">
              <a:rPr lang="he-IL" smtClean="0"/>
              <a:t>ח'/תמוז/תש"פ</a:t>
            </a:fld>
            <a:endParaRPr lang="he-IL"/>
          </a:p>
        </p:txBody>
      </p:sp>
      <p:sp>
        <p:nvSpPr>
          <p:cNvPr id="3" name="מציין מיקום של כותרת תחתונה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he-IL"/>
          </a:p>
        </p:txBody>
      </p:sp>
      <p:sp>
        <p:nvSpPr>
          <p:cNvPr id="7" name="מחבר ישר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מחבר ישר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מלבן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מחבר ישר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אליפסה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מציין מיקום של מספר שקופית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D9863F8B-3F9C-46BF-9F63-A3B5A373BA35}" type="slidenum">
              <a:rPr lang="he-IL" smtClean="0"/>
              <a:t>‹#›</a:t>
            </a:fld>
            <a:endParaRPr lang="he-I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1"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r" rtl="1"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r" rtl="1"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r" rtl="1"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r" rtl="1"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r" rtl="1"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r" rtl="1"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r" rtl="1"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r" rtl="1"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r" rtl="1"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827584" y="332656"/>
            <a:ext cx="7772400" cy="1470025"/>
          </a:xfrm>
        </p:spPr>
        <p:txBody>
          <a:bodyPr/>
          <a:lstStyle/>
          <a:p>
            <a:pPr algn="r"/>
            <a:r>
              <a:rPr lang="he-IL" dirty="0" smtClean="0">
                <a:latin typeface="Tahoma" panose="020B0604030504040204" pitchFamily="34" charset="0"/>
                <a:ea typeface="Tahoma" panose="020B0604030504040204" pitchFamily="34" charset="0"/>
                <a:cs typeface="Tahoma" panose="020B0604030504040204" pitchFamily="34" charset="0"/>
              </a:rPr>
              <a:t>פרויקט מסכם – אנדרואיד 1</a:t>
            </a:r>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כותרת משנה 2"/>
          <p:cNvSpPr>
            <a:spLocks noGrp="1"/>
          </p:cNvSpPr>
          <p:nvPr>
            <p:ph type="subTitle" idx="1"/>
          </p:nvPr>
        </p:nvSpPr>
        <p:spPr>
          <a:xfrm>
            <a:off x="4427984" y="1916832"/>
            <a:ext cx="2840360" cy="504056"/>
          </a:xfrm>
        </p:spPr>
        <p:txBody>
          <a:bodyPr/>
          <a:lstStyle/>
          <a:p>
            <a:pPr algn="r"/>
            <a:r>
              <a:rPr lang="he-IL" dirty="0" smtClean="0">
                <a:latin typeface="Tahoma" panose="020B0604030504040204" pitchFamily="34" charset="0"/>
                <a:ea typeface="Tahoma" panose="020B0604030504040204" pitchFamily="34" charset="0"/>
                <a:cs typeface="Tahoma" panose="020B0604030504040204" pitchFamily="34" charset="0"/>
              </a:rPr>
              <a:t>שם המרצה : ערן קצב</a:t>
            </a:r>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123728" y="3284984"/>
            <a:ext cx="5760640" cy="1338828"/>
          </a:xfrm>
          <a:prstGeom prst="rect">
            <a:avLst/>
          </a:prstGeom>
          <a:noFill/>
        </p:spPr>
        <p:txBody>
          <a:bodyPr wrap="square" rtlCol="1">
            <a:spAutoFit/>
          </a:bodyPr>
          <a:lstStyle/>
          <a:p>
            <a:pPr>
              <a:lnSpc>
                <a:spcPct val="150000"/>
              </a:lnSpc>
            </a:pPr>
            <a:r>
              <a:rPr lang="he-IL" b="1" dirty="0" smtClean="0">
                <a:latin typeface="Tahoma" panose="020B0604030504040204" pitchFamily="34" charset="0"/>
                <a:ea typeface="Tahoma" panose="020B0604030504040204" pitchFamily="34" charset="0"/>
                <a:cs typeface="Tahoma" panose="020B0604030504040204" pitchFamily="34" charset="0"/>
              </a:rPr>
              <a:t>מגישות:</a:t>
            </a:r>
          </a:p>
          <a:p>
            <a:pPr>
              <a:lnSpc>
                <a:spcPct val="150000"/>
              </a:lnSpc>
            </a:pPr>
            <a:r>
              <a:rPr lang="he-IL" dirty="0" smtClean="0">
                <a:latin typeface="Tahoma" panose="020B0604030504040204" pitchFamily="34" charset="0"/>
                <a:ea typeface="Tahoma" panose="020B0604030504040204" pitchFamily="34" charset="0"/>
                <a:cs typeface="Tahoma" panose="020B0604030504040204" pitchFamily="34" charset="0"/>
              </a:rPr>
              <a:t>עדי אמנה  308131168 </a:t>
            </a:r>
          </a:p>
          <a:p>
            <a:pPr>
              <a:lnSpc>
                <a:spcPct val="150000"/>
              </a:lnSpc>
            </a:pPr>
            <a:r>
              <a:rPr lang="he-IL" dirty="0" smtClean="0">
                <a:latin typeface="Tahoma" panose="020B0604030504040204" pitchFamily="34" charset="0"/>
                <a:ea typeface="Tahoma" panose="020B0604030504040204" pitchFamily="34" charset="0"/>
                <a:cs typeface="Tahoma" panose="020B0604030504040204" pitchFamily="34" charset="0"/>
              </a:rPr>
              <a:t>אנה אבא   323531533</a:t>
            </a:r>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40773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54655"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4</a:t>
            </a:r>
            <a:endParaRPr lang="he-IL"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3815916"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5</a:t>
            </a:r>
            <a:endParaRPr lang="he-IL" b="1"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1087720"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6</a:t>
            </a:r>
          </a:p>
        </p:txBody>
      </p:sp>
      <p:pic>
        <p:nvPicPr>
          <p:cNvPr id="3074" name="Picture 2" descr="C:\Users\Anna Aba\Desktop\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000" y="682054"/>
            <a:ext cx="2513435" cy="483138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nna Aba\Desktop\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679" y="682054"/>
            <a:ext cx="2508602" cy="48313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nna Aba\Desktop\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091" y="682054"/>
            <a:ext cx="2501386" cy="4831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683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4655"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7</a:t>
            </a:r>
            <a:endParaRPr lang="he-IL" b="1"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3815916"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8</a:t>
            </a:r>
            <a:endParaRPr lang="he-IL"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87720"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9</a:t>
            </a:r>
          </a:p>
        </p:txBody>
      </p:sp>
      <p:pic>
        <p:nvPicPr>
          <p:cNvPr id="4098" name="Picture 2" descr="C:\Users\Anna Aba\Desktop\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943" y="682053"/>
            <a:ext cx="2501551" cy="483138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nna Aba\Desktop\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29" y="682052"/>
            <a:ext cx="2499310" cy="48313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Anna Aba\Desktop\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049" y="682053"/>
            <a:ext cx="2515859" cy="4831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765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54655"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10</a:t>
            </a:r>
          </a:p>
        </p:txBody>
      </p:sp>
      <p:pic>
        <p:nvPicPr>
          <p:cNvPr id="5122" name="Picture 2" descr="C:\Users\Anna Aba\Desktop\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565" y="682052"/>
            <a:ext cx="2515859" cy="4831381"/>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Anna Aba\Desktop\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687758"/>
            <a:ext cx="2586351" cy="483138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Anna Aba\Desktop\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682052"/>
            <a:ext cx="2596214" cy="4825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960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nna Aba\Deskto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620688"/>
            <a:ext cx="2600825" cy="482527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Anna Aba\Desktop\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614586"/>
            <a:ext cx="2595634" cy="4825279"/>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Anna Aba\Desktop\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626790"/>
            <a:ext cx="2497801" cy="481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084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nna Aba\Desktop\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640159"/>
            <a:ext cx="2488213" cy="4819177"/>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Anna Aba\Desktop\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640159"/>
            <a:ext cx="2502265" cy="481917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nna Aba\Desktop\2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640160"/>
            <a:ext cx="2490759" cy="481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821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0"/>
            <a:ext cx="8754666" cy="6858000"/>
          </a:xfrm>
          <a:prstGeom prst="rect">
            <a:avLst/>
          </a:prstGeom>
        </p:spPr>
      </p:pic>
    </p:spTree>
    <p:extLst>
      <p:ext uri="{BB962C8B-B14F-4D97-AF65-F5344CB8AC3E}">
        <p14:creationId xmlns:p14="http://schemas.microsoft.com/office/powerpoint/2010/main" val="2840601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na Aba\Downloads\androi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32656"/>
            <a:ext cx="8811245" cy="620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7735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nna Aba\Downloads\androi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8522909" cy="630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64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nna Aba\Desktop\ite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0586"/>
            <a:ext cx="8160890" cy="66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6635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nna Aba\Downloads\androi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6632"/>
            <a:ext cx="7823200" cy="636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9207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sz="quarter" idx="1"/>
          </p:nvPr>
        </p:nvSpPr>
        <p:spPr>
          <a:xfrm>
            <a:off x="1403648" y="332656"/>
            <a:ext cx="7467600" cy="676672"/>
          </a:xfrm>
        </p:spPr>
        <p:txBody>
          <a:bodyPr/>
          <a:lstStyle/>
          <a:p>
            <a:pPr marL="0" indent="0" algn="ctr">
              <a:buNone/>
            </a:pPr>
            <a:r>
              <a:rPr lang="he-IL" sz="2000" b="1" dirty="0" smtClean="0">
                <a:latin typeface="Tahoma" panose="020B0604030504040204" pitchFamily="34" charset="0"/>
                <a:ea typeface="Tahoma" panose="020B0604030504040204" pitchFamily="34" charset="0"/>
                <a:cs typeface="Tahoma" panose="020B0604030504040204" pitchFamily="34" charset="0"/>
              </a:rPr>
              <a:t>שם האפליקציה:  </a:t>
            </a:r>
            <a:r>
              <a:rPr lang="en-US" sz="3200" b="1" dirty="0" smtClean="0">
                <a:latin typeface="Tahoma" panose="020B0604030504040204" pitchFamily="34" charset="0"/>
                <a:ea typeface="Tahoma" panose="020B0604030504040204" pitchFamily="34" charset="0"/>
              </a:rPr>
              <a:t>Rolling</a:t>
            </a:r>
            <a:endParaRPr lang="he-IL" b="1" dirty="0"/>
          </a:p>
        </p:txBody>
      </p:sp>
      <p:sp>
        <p:nvSpPr>
          <p:cNvPr id="8" name="TextBox 7"/>
          <p:cNvSpPr txBox="1"/>
          <p:nvPr/>
        </p:nvSpPr>
        <p:spPr>
          <a:xfrm>
            <a:off x="5441251" y="1384134"/>
            <a:ext cx="2664296"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מטרת האפליקציה:</a:t>
            </a:r>
          </a:p>
        </p:txBody>
      </p:sp>
      <p:sp>
        <p:nvSpPr>
          <p:cNvPr id="9" name="TextBox 8"/>
          <p:cNvSpPr txBox="1"/>
          <p:nvPr/>
        </p:nvSpPr>
        <p:spPr>
          <a:xfrm>
            <a:off x="1189362" y="1876182"/>
            <a:ext cx="6907492" cy="1077218"/>
          </a:xfrm>
          <a:prstGeom prst="rect">
            <a:avLst/>
          </a:prstGeom>
          <a:noFill/>
        </p:spPr>
        <p:txBody>
          <a:bodyPr wrap="square" rtlCol="1">
            <a:spAutoFit/>
          </a:bodyPr>
          <a:lstStyle/>
          <a:p>
            <a:r>
              <a:rPr lang="he-IL" sz="1600" dirty="0" smtClean="0">
                <a:latin typeface="Tahoma" panose="020B0604030504040204" pitchFamily="34" charset="0"/>
                <a:ea typeface="Tahoma" panose="020B0604030504040204" pitchFamily="34" charset="0"/>
                <a:cs typeface="Tahoma" panose="020B0604030504040204" pitchFamily="34" charset="0"/>
              </a:rPr>
              <a:t>האפליקציה הינה משחק </a:t>
            </a:r>
            <a:r>
              <a:rPr lang="en-US" sz="1600" dirty="0" smtClean="0"/>
              <a:t> </a:t>
            </a:r>
            <a:r>
              <a:rPr lang="en-US" sz="1600" dirty="0" smtClean="0">
                <a:latin typeface="Tahoma" panose="020B0604030504040204" pitchFamily="34" charset="0"/>
                <a:ea typeface="Tahoma" panose="020B0604030504040204" pitchFamily="34" charset="0"/>
                <a:cs typeface="Tahoma" panose="020B0604030504040204" pitchFamily="34" charset="0"/>
              </a:rPr>
              <a:t>Arcade</a:t>
            </a:r>
            <a:r>
              <a:rPr lang="he-IL" sz="1600" dirty="0" smtClean="0">
                <a:latin typeface="Tahoma" panose="020B0604030504040204" pitchFamily="34" charset="0"/>
                <a:ea typeface="Tahoma" panose="020B0604030504040204" pitchFamily="34" charset="0"/>
                <a:cs typeface="Tahoma" panose="020B0604030504040204" pitchFamily="34" charset="0"/>
              </a:rPr>
              <a:t>, שמיועד לילדים ולמבוגרים שרוצים להעביר את שעות הפנאי שלהם בצורה כייפית ומאתגרת.</a:t>
            </a:r>
          </a:p>
          <a:p>
            <a:r>
              <a:rPr lang="he-IL" sz="1600" dirty="0" smtClean="0">
                <a:latin typeface="Tahoma" panose="020B0604030504040204" pitchFamily="34" charset="0"/>
                <a:ea typeface="Tahoma" panose="020B0604030504040204" pitchFamily="34" charset="0"/>
                <a:cs typeface="Tahoma" panose="020B0604030504040204" pitchFamily="34" charset="0"/>
              </a:rPr>
              <a:t>המשחק מורכב מעשרה שלבים, כך שבכל שלב, המשתמש צריך לצבור כמה שיותר נקודות ומטבעות ובסופו של דבר להצליח לסיים את השלב.</a:t>
            </a:r>
            <a:endParaRPr lang="he-IL" sz="16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1197516" y="3845593"/>
            <a:ext cx="6907493" cy="1077218"/>
          </a:xfrm>
          <a:prstGeom prst="rect">
            <a:avLst/>
          </a:prstGeom>
          <a:noFill/>
        </p:spPr>
        <p:txBody>
          <a:bodyPr wrap="square" rtlCol="1">
            <a:spAutoFit/>
          </a:bodyPr>
          <a:lstStyle/>
          <a:p>
            <a:r>
              <a:rPr lang="he-IL" sz="1600" dirty="0" smtClean="0">
                <a:latin typeface="Tahoma" panose="020B0604030504040204" pitchFamily="34" charset="0"/>
                <a:ea typeface="Tahoma" panose="020B0604030504040204" pitchFamily="34" charset="0"/>
                <a:cs typeface="Tahoma" panose="020B0604030504040204" pitchFamily="34" charset="0"/>
              </a:rPr>
              <a:t>בתחתית המסך ישנו אובייקט שהמשתמש שולט עליו על ידי הזזתו ימינה ושמאלה. מלמעלה נופלים לכיוון המשתמש אובייקטים שונים, ומטרת המשתמש להתחמק מהם, חוץ מאובייקט אחד שנראה בדיוק כמו האובייקט של המשתמש – ובו הוא כן צריך לפגוע ובכך לצבור נקודות.</a:t>
            </a:r>
            <a:endParaRPr lang="he-IL" sz="1600" dirty="0"/>
          </a:p>
        </p:txBody>
      </p:sp>
      <p:sp>
        <p:nvSpPr>
          <p:cNvPr id="11" name="TextBox 10"/>
          <p:cNvSpPr txBox="1"/>
          <p:nvPr/>
        </p:nvSpPr>
        <p:spPr>
          <a:xfrm>
            <a:off x="5432558" y="3320330"/>
            <a:ext cx="2664296"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פירוט המשחק עצמו:</a:t>
            </a:r>
          </a:p>
        </p:txBody>
      </p:sp>
      <p:sp>
        <p:nvSpPr>
          <p:cNvPr id="12" name="TextBox 11"/>
          <p:cNvSpPr txBox="1"/>
          <p:nvPr/>
        </p:nvSpPr>
        <p:spPr>
          <a:xfrm>
            <a:off x="1197516" y="5212650"/>
            <a:ext cx="6899338" cy="830997"/>
          </a:xfrm>
          <a:prstGeom prst="rect">
            <a:avLst/>
          </a:prstGeom>
          <a:noFill/>
        </p:spPr>
        <p:txBody>
          <a:bodyPr wrap="square" rtlCol="1">
            <a:spAutoFit/>
          </a:bodyPr>
          <a:lstStyle/>
          <a:p>
            <a:r>
              <a:rPr lang="he-IL" sz="1600" dirty="0" smtClean="0">
                <a:latin typeface="Tahoma" panose="020B0604030504040204" pitchFamily="34" charset="0"/>
                <a:ea typeface="Tahoma" panose="020B0604030504040204" pitchFamily="34" charset="0"/>
                <a:cs typeface="Tahoma" panose="020B0604030504040204" pitchFamily="34" charset="0"/>
              </a:rPr>
              <a:t>ככל שהמשתמש יצבור יותר מטבעות, כך יפתחו בפניו יותר פריטים בחנות שאותם יוכל לקנות ולשלבם במשחק. הפריטים – הם צורות חדשות של אובייקטים שיש במשחק.</a:t>
            </a:r>
          </a:p>
        </p:txBody>
      </p:sp>
    </p:spTree>
    <p:extLst>
      <p:ext uri="{BB962C8B-B14F-4D97-AF65-F5344CB8AC3E}">
        <p14:creationId xmlns:p14="http://schemas.microsoft.com/office/powerpoint/2010/main" val="4081054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692696"/>
            <a:ext cx="7488832" cy="5909310"/>
          </a:xfrm>
          <a:prstGeom prst="rect">
            <a:avLst/>
          </a:prstGeom>
          <a:noFill/>
        </p:spPr>
        <p:txBody>
          <a:bodyPr wrap="square" rtlCol="1">
            <a:spAutoFit/>
          </a:bodyPr>
          <a:lstStyle/>
          <a:p>
            <a:r>
              <a:rPr lang="he-IL" b="1" dirty="0">
                <a:latin typeface="Tahoma" panose="020B0604030504040204" pitchFamily="34" charset="0"/>
                <a:ea typeface="Tahoma" panose="020B0604030504040204" pitchFamily="34" charset="0"/>
                <a:cs typeface="Tahoma" panose="020B0604030504040204" pitchFamily="34" charset="0"/>
              </a:rPr>
              <a:t>ספריות שהשתמשנו בהם :</a:t>
            </a:r>
            <a:endParaRPr lang="en-US" dirty="0">
              <a:latin typeface="Tahoma" panose="020B0604030504040204" pitchFamily="34" charset="0"/>
              <a:ea typeface="Tahoma" panose="020B0604030504040204" pitchFamily="34" charset="0"/>
              <a:cs typeface="Tahoma" panose="020B0604030504040204" pitchFamily="34" charset="0"/>
            </a:endParaRPr>
          </a:p>
          <a:p>
            <a:r>
              <a:rPr lang="he-IL" b="1"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a:p>
            <a:pPr algn="l"/>
            <a:r>
              <a:rPr lang="en-US" dirty="0">
                <a:latin typeface="Tahoma" panose="020B0604030504040204" pitchFamily="34" charset="0"/>
                <a:ea typeface="Tahoma" panose="020B0604030504040204" pitchFamily="34" charset="0"/>
                <a:cs typeface="Tahoma" panose="020B0604030504040204" pitchFamily="34" charset="0"/>
              </a:rPr>
              <a:t>android.content.Context;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android.content.Intent</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android.content.SharedPreferences</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android.graphics.Bitmap</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android.graphics.BitmapFactory</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android.graphics.Canvas</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android.graphics.Color</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android.graphics.Paint</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android.graphics.Rect</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android.media.AudioAttributes</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android.media.AudioManager</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android.media.SoundPool</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android.os.Build</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android.view.MotionEvent</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android.view.SurfaceView</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java.util.Random;</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java.util.Timer</a:t>
            </a:r>
            <a:r>
              <a:rPr lang="en-US" dirty="0">
                <a:latin typeface="Tahoma" panose="020B0604030504040204" pitchFamily="34" charset="0"/>
                <a:ea typeface="Tahoma" panose="020B0604030504040204" pitchFamily="34" charset="0"/>
                <a:cs typeface="Tahoma" panose="020B0604030504040204" pitchFamily="34" charset="0"/>
              </a:rPr>
              <a:t>;</a:t>
            </a:r>
            <a:br>
              <a:rPr lang="en-US" dirty="0">
                <a:latin typeface="Tahoma" panose="020B0604030504040204" pitchFamily="34" charset="0"/>
                <a:ea typeface="Tahoma" panose="020B0604030504040204" pitchFamily="34" charset="0"/>
                <a:cs typeface="Tahoma" panose="020B0604030504040204" pitchFamily="34" charset="0"/>
              </a:rPr>
            </a:br>
            <a:r>
              <a:rPr lang="en-US" dirty="0" err="1">
                <a:latin typeface="Tahoma" panose="020B0604030504040204" pitchFamily="34" charset="0"/>
                <a:ea typeface="Tahoma" panose="020B0604030504040204" pitchFamily="34" charset="0"/>
                <a:cs typeface="Tahoma" panose="020B0604030504040204" pitchFamily="34" charset="0"/>
              </a:rPr>
              <a:t>java.util.TimerTask</a:t>
            </a:r>
            <a:r>
              <a:rPr lang="en-US" dirty="0">
                <a:latin typeface="Tahoma" panose="020B0604030504040204" pitchFamily="34" charset="0"/>
                <a:ea typeface="Tahoma" panose="020B0604030504040204" pitchFamily="34" charset="0"/>
                <a:cs typeface="Tahoma" panose="020B0604030504040204" pitchFamily="34" charset="0"/>
              </a:rPr>
              <a:t>;</a:t>
            </a:r>
          </a:p>
          <a:p>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27885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692418"/>
            <a:ext cx="7237312" cy="3781613"/>
          </a:xfrm>
          <a:prstGeom prst="rect">
            <a:avLst/>
          </a:prstGeom>
          <a:noFill/>
        </p:spPr>
        <p:txBody>
          <a:bodyPr wrap="square" rtlCol="1">
            <a:spAutoFit/>
          </a:bodyPr>
          <a:lstStyle/>
          <a:p>
            <a:pPr>
              <a:lnSpc>
                <a:spcPct val="150000"/>
              </a:lnSpc>
            </a:pPr>
            <a:r>
              <a:rPr lang="he-IL" b="1" dirty="0">
                <a:latin typeface="Tahoma" panose="020B0604030504040204" pitchFamily="34" charset="0"/>
                <a:ea typeface="Tahoma" panose="020B0604030504040204" pitchFamily="34" charset="0"/>
                <a:cs typeface="Tahoma" panose="020B0604030504040204" pitchFamily="34" charset="0"/>
              </a:rPr>
              <a:t>אלגוריתם</a:t>
            </a:r>
            <a:r>
              <a:rPr lang="he-IL" b="1" dirty="0" smtClean="0">
                <a:latin typeface="Tahoma" panose="020B0604030504040204" pitchFamily="34" charset="0"/>
                <a:ea typeface="Tahoma" panose="020B0604030504040204" pitchFamily="34" charset="0"/>
                <a:cs typeface="Tahoma" panose="020B0604030504040204" pitchFamily="34" charset="0"/>
              </a:rPr>
              <a:t>:</a:t>
            </a:r>
          </a:p>
          <a:p>
            <a:pPr>
              <a:lnSpc>
                <a:spcPct val="150000"/>
              </a:lnSpc>
            </a:pP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he-IL" sz="1600" dirty="0">
                <a:latin typeface="Tahoma" panose="020B0604030504040204" pitchFamily="34" charset="0"/>
                <a:ea typeface="Tahoma" panose="020B0604030504040204" pitchFamily="34" charset="0"/>
                <a:cs typeface="Tahoma" panose="020B0604030504040204" pitchFamily="34" charset="0"/>
              </a:rPr>
              <a:t>המשחק מתנהל דרך המחלקה </a:t>
            </a:r>
            <a:r>
              <a:rPr lang="en-US" sz="1600" dirty="0">
                <a:latin typeface="Tahoma" panose="020B0604030504040204" pitchFamily="34" charset="0"/>
                <a:ea typeface="Tahoma" panose="020B0604030504040204" pitchFamily="34" charset="0"/>
                <a:cs typeface="Tahoma" panose="020B0604030504040204" pitchFamily="34" charset="0"/>
              </a:rPr>
              <a:t>GameView</a:t>
            </a:r>
            <a:r>
              <a:rPr lang="he-IL" sz="1600" dirty="0">
                <a:latin typeface="Tahoma" panose="020B0604030504040204" pitchFamily="34" charset="0"/>
                <a:ea typeface="Tahoma" panose="020B0604030504040204" pitchFamily="34" charset="0"/>
                <a:cs typeface="Tahoma" panose="020B0604030504040204" pitchFamily="34" charset="0"/>
              </a:rPr>
              <a:t> שיורשת מהמחלקה </a:t>
            </a:r>
            <a:r>
              <a:rPr lang="en-US" sz="1600" dirty="0">
                <a:latin typeface="Tahoma" panose="020B0604030504040204" pitchFamily="34" charset="0"/>
                <a:ea typeface="Tahoma" panose="020B0604030504040204" pitchFamily="34" charset="0"/>
                <a:cs typeface="Tahoma" panose="020B0604030504040204" pitchFamily="34" charset="0"/>
              </a:rPr>
              <a:t>surfaceView</a:t>
            </a:r>
            <a:r>
              <a:rPr lang="he-IL" sz="1600" dirty="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he-IL" sz="1600" dirty="0">
                <a:latin typeface="Tahoma" panose="020B0604030504040204" pitchFamily="34" charset="0"/>
                <a:ea typeface="Tahoma" panose="020B0604030504040204" pitchFamily="34" charset="0"/>
                <a:cs typeface="Tahoma" panose="020B0604030504040204" pitchFamily="34" charset="0"/>
              </a:rPr>
              <a:t>השתמשנו ב</a:t>
            </a:r>
            <a:r>
              <a:rPr lang="en-US" sz="1600" dirty="0" smtClean="0">
                <a:latin typeface="Tahoma" panose="020B0604030504040204" pitchFamily="34" charset="0"/>
                <a:ea typeface="Tahoma" panose="020B0604030504040204" pitchFamily="34" charset="0"/>
                <a:cs typeface="Tahoma" panose="020B0604030504040204" pitchFamily="34" charset="0"/>
              </a:rPr>
              <a:t>Bitmap </a:t>
            </a:r>
            <a:r>
              <a:rPr lang="he-IL" sz="1600" dirty="0" smtClean="0">
                <a:latin typeface="Tahoma" panose="020B0604030504040204" pitchFamily="34" charset="0"/>
                <a:ea typeface="Tahoma" panose="020B0604030504040204" pitchFamily="34" charset="0"/>
                <a:cs typeface="Tahoma" panose="020B0604030504040204" pitchFamily="34" charset="0"/>
              </a:rPr>
              <a:t> –ים שציירנו </a:t>
            </a:r>
            <a:r>
              <a:rPr lang="he-IL" sz="1600" dirty="0">
                <a:latin typeface="Tahoma" panose="020B0604030504040204" pitchFamily="34" charset="0"/>
                <a:ea typeface="Tahoma" panose="020B0604030504040204" pitchFamily="34" charset="0"/>
                <a:cs typeface="Tahoma" panose="020B0604030504040204" pitchFamily="34" charset="0"/>
              </a:rPr>
              <a:t>על גבי </a:t>
            </a:r>
            <a:r>
              <a:rPr lang="en-US" sz="1600" dirty="0">
                <a:latin typeface="Tahoma" panose="020B0604030504040204" pitchFamily="34" charset="0"/>
                <a:ea typeface="Tahoma" panose="020B0604030504040204" pitchFamily="34" charset="0"/>
                <a:cs typeface="Tahoma" panose="020B0604030504040204" pitchFamily="34" charset="0"/>
              </a:rPr>
              <a:t>Canvas</a:t>
            </a:r>
            <a:r>
              <a:rPr lang="he-IL" sz="1600" dirty="0">
                <a:latin typeface="Tahoma" panose="020B0604030504040204" pitchFamily="34" charset="0"/>
                <a:ea typeface="Tahoma" panose="020B0604030504040204" pitchFamily="34" charset="0"/>
                <a:cs typeface="Tahoma" panose="020B0604030504040204" pitchFamily="34" charset="0"/>
              </a:rPr>
              <a:t> בכדי להציג את המשחק.</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he-IL" sz="1600" dirty="0">
                <a:latin typeface="Tahoma" panose="020B0604030504040204" pitchFamily="34" charset="0"/>
                <a:ea typeface="Tahoma" panose="020B0604030504040204" pitchFamily="34" charset="0"/>
                <a:cs typeface="Tahoma" panose="020B0604030504040204" pitchFamily="34" charset="0"/>
              </a:rPr>
              <a:t>יש לנו 3 מערכים מסוג </a:t>
            </a:r>
            <a:r>
              <a:rPr lang="en-US" sz="1600" dirty="0">
                <a:latin typeface="Tahoma" panose="020B0604030504040204" pitchFamily="34" charset="0"/>
                <a:ea typeface="Tahoma" panose="020B0604030504040204" pitchFamily="34" charset="0"/>
                <a:cs typeface="Tahoma" panose="020B0604030504040204" pitchFamily="34" charset="0"/>
              </a:rPr>
              <a:t>Bitmap</a:t>
            </a:r>
            <a:r>
              <a:rPr lang="he-IL" sz="1600" dirty="0">
                <a:latin typeface="Tahoma" panose="020B0604030504040204" pitchFamily="34" charset="0"/>
                <a:ea typeface="Tahoma" panose="020B0604030504040204" pitchFamily="34" charset="0"/>
                <a:cs typeface="Tahoma" panose="020B0604030504040204" pitchFamily="34" charset="0"/>
              </a:rPr>
              <a:t> שבהם אנחנו שומרים את המכשולים שיורדים לכיוון השחקן </a:t>
            </a:r>
            <a:r>
              <a:rPr lang="he-IL" sz="1600" dirty="0" smtClean="0">
                <a:latin typeface="Tahoma" panose="020B0604030504040204" pitchFamily="34" charset="0"/>
                <a:ea typeface="Tahoma" panose="020B0604030504040204" pitchFamily="34" charset="0"/>
                <a:cs typeface="Tahoma" panose="020B0604030504040204" pitchFamily="34" charset="0"/>
              </a:rPr>
              <a:t>הראשי.</a:t>
            </a:r>
            <a:r>
              <a:rPr lang="he-IL" sz="1600" dirty="0">
                <a:latin typeface="Tahoma" panose="020B0604030504040204" pitchFamily="34" charset="0"/>
                <a:ea typeface="Tahoma" panose="020B0604030504040204" pitchFamily="34" charset="0"/>
                <a:cs typeface="Tahoma" panose="020B0604030504040204" pitchFamily="34" charset="0"/>
              </a:rPr>
              <a:t> </a:t>
            </a:r>
            <a:r>
              <a:rPr lang="he-IL" sz="1600" dirty="0" smtClean="0">
                <a:latin typeface="Tahoma" panose="020B0604030504040204" pitchFamily="34" charset="0"/>
                <a:ea typeface="Tahoma" panose="020B0604030504040204" pitchFamily="34" charset="0"/>
                <a:cs typeface="Tahoma" panose="020B0604030504040204" pitchFamily="34" charset="0"/>
              </a:rPr>
              <a:t>בעזרת מערכים אלו </a:t>
            </a:r>
            <a:r>
              <a:rPr lang="he-IL" sz="1600" dirty="0">
                <a:latin typeface="Tahoma" panose="020B0604030504040204" pitchFamily="34" charset="0"/>
                <a:ea typeface="Tahoma" panose="020B0604030504040204" pitchFamily="34" charset="0"/>
                <a:cs typeface="Tahoma" panose="020B0604030504040204" pitchFamily="34" charset="0"/>
              </a:rPr>
              <a:t>אנחנו מקבלים 3 שורות של מכשולים שנראים על גבי המסך. </a:t>
            </a:r>
            <a:endParaRPr lang="he-IL" sz="1600" dirty="0" smtClean="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he-IL" sz="1600" dirty="0" smtClean="0">
                <a:latin typeface="Tahoma" panose="020B0604030504040204" pitchFamily="34" charset="0"/>
                <a:ea typeface="Tahoma" panose="020B0604030504040204" pitchFamily="34" charset="0"/>
                <a:cs typeface="Tahoma" panose="020B0604030504040204" pitchFamily="34" charset="0"/>
              </a:rPr>
              <a:t>כל </a:t>
            </a:r>
            <a:r>
              <a:rPr lang="he-IL" sz="1600" dirty="0">
                <a:latin typeface="Tahoma" panose="020B0604030504040204" pitchFamily="34" charset="0"/>
                <a:ea typeface="Tahoma" panose="020B0604030504040204" pitchFamily="34" charset="0"/>
                <a:cs typeface="Tahoma" panose="020B0604030504040204" pitchFamily="34" charset="0"/>
              </a:rPr>
              <a:t>פעם ששורה של </a:t>
            </a:r>
            <a:r>
              <a:rPr lang="he-IL" sz="1600" dirty="0" smtClean="0">
                <a:latin typeface="Tahoma" panose="020B0604030504040204" pitchFamily="34" charset="0"/>
                <a:ea typeface="Tahoma" panose="020B0604030504040204" pitchFamily="34" charset="0"/>
                <a:cs typeface="Tahoma" panose="020B0604030504040204" pitchFamily="34" charset="0"/>
              </a:rPr>
              <a:t>מכשולים </a:t>
            </a:r>
            <a:r>
              <a:rPr lang="he-IL" sz="1600" dirty="0">
                <a:latin typeface="Tahoma" panose="020B0604030504040204" pitchFamily="34" charset="0"/>
                <a:ea typeface="Tahoma" panose="020B0604030504040204" pitchFamily="34" charset="0"/>
                <a:cs typeface="Tahoma" panose="020B0604030504040204" pitchFamily="34" charset="0"/>
              </a:rPr>
              <a:t>מגיעה </a:t>
            </a:r>
            <a:r>
              <a:rPr lang="he-IL" sz="1600" dirty="0" smtClean="0">
                <a:latin typeface="Tahoma" panose="020B0604030504040204" pitchFamily="34" charset="0"/>
                <a:ea typeface="Tahoma" panose="020B0604030504040204" pitchFamily="34" charset="0"/>
                <a:cs typeface="Tahoma" panose="020B0604030504040204" pitchFamily="34" charset="0"/>
              </a:rPr>
              <a:t>לתחתית המסך</a:t>
            </a:r>
            <a:r>
              <a:rPr lang="he-IL" sz="1600" dirty="0">
                <a:latin typeface="Tahoma" panose="020B0604030504040204" pitchFamily="34" charset="0"/>
                <a:ea typeface="Tahoma" panose="020B0604030504040204" pitchFamily="34" charset="0"/>
                <a:cs typeface="Tahoma" panose="020B0604030504040204" pitchFamily="34" charset="0"/>
              </a:rPr>
              <a:t>, אנחנו מאתחלים אותה מחדש בסדר שונה ומציגים אותה בחלק העליון של המסך.</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he-IL"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61308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492" y="764704"/>
            <a:ext cx="7704856" cy="5078313"/>
          </a:xfrm>
          <a:prstGeom prst="rect">
            <a:avLst/>
          </a:prstGeom>
          <a:noFill/>
        </p:spPr>
        <p:txBody>
          <a:bodyPr wrap="square" rtlCol="1">
            <a:spAutoFit/>
          </a:bodyPr>
          <a:lstStyle/>
          <a:p>
            <a:r>
              <a:rPr lang="he-IL" b="1" dirty="0">
                <a:latin typeface="Tahoma" panose="020B0604030504040204" pitchFamily="34" charset="0"/>
                <a:ea typeface="Tahoma" panose="020B0604030504040204" pitchFamily="34" charset="0"/>
                <a:cs typeface="Tahoma" panose="020B0604030504040204" pitchFamily="34" charset="0"/>
              </a:rPr>
              <a:t>האתחול מתבצע בצורה הבאה</a:t>
            </a:r>
            <a:r>
              <a:rPr lang="he-IL" b="1" dirty="0" smtClean="0">
                <a:latin typeface="Tahoma" panose="020B0604030504040204" pitchFamily="34" charset="0"/>
                <a:ea typeface="Tahoma" panose="020B0604030504040204" pitchFamily="34" charset="0"/>
                <a:cs typeface="Tahoma" panose="020B0604030504040204" pitchFamily="34" charset="0"/>
              </a:rPr>
              <a: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עבור כל מערך של מכשולים אנחנו קובעים קודם כל את גודל המערך (1-3) באופן רנדומלי (בעזרת </a:t>
            </a:r>
            <a:r>
              <a:rPr lang="he-IL" sz="1600" dirty="0" smtClean="0">
                <a:latin typeface="Tahoma" panose="020B0604030504040204" pitchFamily="34" charset="0"/>
                <a:ea typeface="Tahoma" panose="020B0604030504040204" pitchFamily="34" charset="0"/>
                <a:cs typeface="Tahoma" panose="020B0604030504040204" pitchFamily="34" charset="0"/>
              </a:rPr>
              <a:t>הספרייה </a:t>
            </a:r>
            <a:r>
              <a:rPr lang="en-US" sz="1600" dirty="0">
                <a:latin typeface="Tahoma" panose="020B0604030504040204" pitchFamily="34" charset="0"/>
                <a:ea typeface="Tahoma" panose="020B0604030504040204" pitchFamily="34" charset="0"/>
                <a:cs typeface="Tahoma" panose="020B0604030504040204" pitchFamily="34" charset="0"/>
              </a:rPr>
              <a:t>Random</a:t>
            </a:r>
            <a:r>
              <a:rPr lang="he-IL" sz="1600" dirty="0">
                <a:latin typeface="Tahoma" panose="020B0604030504040204" pitchFamily="34" charset="0"/>
                <a:ea typeface="Tahoma" panose="020B0604030504040204" pitchFamily="34" charset="0"/>
                <a:cs typeface="Tahoma" panose="020B0604030504040204" pitchFamily="34" charset="0"/>
              </a:rPr>
              <a:t>). </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לאחר שיצרנו מערך בגודל המתאים אנחנו בוחרים באופן </a:t>
            </a:r>
            <a:r>
              <a:rPr lang="he-IL" sz="1600" dirty="0" smtClean="0">
                <a:latin typeface="Tahoma" panose="020B0604030504040204" pitchFamily="34" charset="0"/>
                <a:ea typeface="Tahoma" panose="020B0604030504040204" pitchFamily="34" charset="0"/>
                <a:cs typeface="Tahoma" panose="020B0604030504040204" pitchFamily="34" charset="0"/>
              </a:rPr>
              <a:t>רנדומלי </a:t>
            </a:r>
            <a:r>
              <a:rPr lang="he-IL" sz="1600" dirty="0">
                <a:latin typeface="Tahoma" panose="020B0604030504040204" pitchFamily="34" charset="0"/>
                <a:ea typeface="Tahoma" panose="020B0604030504040204" pitchFamily="34" charset="0"/>
                <a:cs typeface="Tahoma" panose="020B0604030504040204" pitchFamily="34" charset="0"/>
              </a:rPr>
              <a:t>את המכשולים שיוצגו על גבי המסך ואז קובעים שוב באופן רנדומלי את המיקום של המכשולים על המסך (בציר ה-</a:t>
            </a:r>
            <a:r>
              <a:rPr lang="en-US" sz="1600" dirty="0">
                <a:latin typeface="Tahoma" panose="020B0604030504040204" pitchFamily="34" charset="0"/>
                <a:ea typeface="Tahoma" panose="020B0604030504040204" pitchFamily="34" charset="0"/>
                <a:cs typeface="Tahoma" panose="020B0604030504040204" pitchFamily="34" charset="0"/>
              </a:rPr>
              <a:t>X</a:t>
            </a:r>
            <a:r>
              <a:rPr lang="he-IL" sz="1600" dirty="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 </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בתחילת המשחק אנחנו מפעילים טיימר.</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השחקן הראשי נע לפי תנועת המגע במסך על ציר </a:t>
            </a:r>
            <a:r>
              <a:rPr lang="he-IL" sz="1600" dirty="0" smtClean="0">
                <a:latin typeface="Tahoma" panose="020B0604030504040204" pitchFamily="34" charset="0"/>
                <a:ea typeface="Tahoma" panose="020B0604030504040204" pitchFamily="34" charset="0"/>
                <a:cs typeface="Tahoma" panose="020B0604030504040204" pitchFamily="34" charset="0"/>
              </a:rPr>
              <a:t>ה- </a:t>
            </a:r>
            <a:r>
              <a:rPr lang="en-US" sz="1600" dirty="0" smtClean="0">
                <a:latin typeface="Tahoma" panose="020B0604030504040204" pitchFamily="34" charset="0"/>
                <a:ea typeface="Tahoma" panose="020B0604030504040204" pitchFamily="34" charset="0"/>
                <a:cs typeface="Tahoma" panose="020B0604030504040204" pitchFamily="34" charset="0"/>
              </a:rPr>
              <a:t>X </a:t>
            </a:r>
            <a:r>
              <a:rPr lang="he-IL" sz="1600" dirty="0" smtClean="0">
                <a:latin typeface="Tahoma" panose="020B0604030504040204" pitchFamily="34" charset="0"/>
                <a:ea typeface="Tahoma" panose="020B0604030504040204" pitchFamily="34" charset="0"/>
                <a:cs typeface="Tahoma" panose="020B0604030504040204" pitchFamily="34" charset="0"/>
              </a:rPr>
              <a:t> .</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r>
              <a:rPr lang="he-IL" sz="1600" dirty="0" smtClean="0">
                <a:latin typeface="Tahoma" panose="020B0604030504040204" pitchFamily="34" charset="0"/>
                <a:ea typeface="Tahoma" panose="020B0604030504040204" pitchFamily="34" charset="0"/>
                <a:cs typeface="Tahoma" panose="020B0604030504040204" pitchFamily="34" charset="0"/>
              </a:rPr>
              <a:t>לכל אורך המשחק אנחנו מעדכנים את ציר ה-</a:t>
            </a:r>
            <a:r>
              <a:rPr lang="en-US" sz="1600" dirty="0" smtClean="0">
                <a:latin typeface="Tahoma" panose="020B0604030504040204" pitchFamily="34" charset="0"/>
                <a:ea typeface="Tahoma" panose="020B0604030504040204" pitchFamily="34" charset="0"/>
                <a:cs typeface="Tahoma" panose="020B0604030504040204" pitchFamily="34" charset="0"/>
              </a:rPr>
              <a:t>Y</a:t>
            </a:r>
            <a:r>
              <a:rPr lang="he-IL" sz="1600" dirty="0" smtClean="0">
                <a:latin typeface="Tahoma" panose="020B0604030504040204" pitchFamily="34" charset="0"/>
                <a:ea typeface="Tahoma" panose="020B0604030504040204" pitchFamily="34" charset="0"/>
                <a:cs typeface="Tahoma" panose="020B0604030504040204" pitchFamily="34" charset="0"/>
              </a:rPr>
              <a:t> של ה</a:t>
            </a:r>
            <a:r>
              <a:rPr lang="en-US" sz="1600" dirty="0" smtClean="0">
                <a:latin typeface="Tahoma" panose="020B0604030504040204" pitchFamily="34" charset="0"/>
                <a:ea typeface="Tahoma" panose="020B0604030504040204" pitchFamily="34" charset="0"/>
                <a:cs typeface="Tahoma" panose="020B0604030504040204" pitchFamily="34" charset="0"/>
              </a:rPr>
              <a:t> Bitmaps </a:t>
            </a:r>
            <a:r>
              <a:rPr lang="he-IL" sz="1600" dirty="0" smtClean="0">
                <a:latin typeface="Tahoma" panose="020B0604030504040204" pitchFamily="34" charset="0"/>
                <a:ea typeface="Tahoma" panose="020B0604030504040204" pitchFamily="34" charset="0"/>
                <a:cs typeface="Tahoma" panose="020B0604030504040204" pitchFamily="34" charset="0"/>
              </a:rPr>
              <a:t>וכך אנחנו מקבלים את התנועה של ההתקדמות של התמונות כלפי מטה.</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r>
              <a:rPr lang="he-IL" sz="1600" dirty="0" smtClean="0">
                <a:latin typeface="Tahoma" panose="020B0604030504040204" pitchFamily="34" charset="0"/>
                <a:ea typeface="Tahoma" panose="020B0604030504040204" pitchFamily="34" charset="0"/>
                <a:cs typeface="Tahoma" panose="020B0604030504040204" pitchFamily="34" charset="0"/>
              </a:rPr>
              <a:t>כאשר </a:t>
            </a:r>
            <a:r>
              <a:rPr lang="he-IL" sz="1600" dirty="0">
                <a:latin typeface="Tahoma" panose="020B0604030504040204" pitchFamily="34" charset="0"/>
                <a:ea typeface="Tahoma" panose="020B0604030504040204" pitchFamily="34" charset="0"/>
                <a:cs typeface="Tahoma" panose="020B0604030504040204" pitchFamily="34" charset="0"/>
              </a:rPr>
              <a:t>השחקן הראשי פוגע במכשול ששונה ממנו, המשתמש נפסל והמשחק נגמר.</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כאשר השחקן הראשי פוגע במכשול שדומה לו , המשתמש מקבל נקודה.</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כאשר השחקן הראשי פוגע במטבע מתווסף לו כסף לקופה.</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 </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כל 5 שניות המהירות גוברת, כל 15 שניות נופל מטבע.</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המשתמש מנצח את השלב כאשר הזמן שהוקצב לשלב הרלוונטי נגמר והשחקן הראשי לא נפסל (לא פגע במכשולים ששונים ממנו).</a:t>
            </a:r>
            <a:endParaRPr lang="en-US" sz="1600" dirty="0">
              <a:latin typeface="Tahoma" panose="020B0604030504040204" pitchFamily="34" charset="0"/>
              <a:ea typeface="Tahoma" panose="020B0604030504040204" pitchFamily="34" charset="0"/>
              <a:cs typeface="Tahoma" panose="020B0604030504040204" pitchFamily="34" charset="0"/>
            </a:endParaRPr>
          </a:p>
          <a:p>
            <a:endParaRPr lang="he-IL" sz="1600" dirty="0"/>
          </a:p>
        </p:txBody>
      </p:sp>
    </p:spTree>
    <p:extLst>
      <p:ext uri="{BB962C8B-B14F-4D97-AF65-F5344CB8AC3E}">
        <p14:creationId xmlns:p14="http://schemas.microsoft.com/office/powerpoint/2010/main" val="42458492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na Aba\Downloads\Observer Sequence 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4" y="74763"/>
            <a:ext cx="9182376" cy="678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490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na Aba\Desktop\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58" y="620688"/>
            <a:ext cx="2597621" cy="483138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nna Aba\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613842"/>
            <a:ext cx="2584452" cy="4831382"/>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613842"/>
            <a:ext cx="2515859" cy="4831382"/>
          </a:xfrm>
          <a:prstGeom prst="rect">
            <a:avLst/>
          </a:prstGeom>
        </p:spPr>
      </p:pic>
    </p:spTree>
    <p:extLst>
      <p:ext uri="{BB962C8B-B14F-4D97-AF65-F5344CB8AC3E}">
        <p14:creationId xmlns:p14="http://schemas.microsoft.com/office/powerpoint/2010/main" val="159425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580703"/>
            <a:ext cx="2594452" cy="4831382"/>
          </a:xfrm>
          <a:prstGeom prst="rect">
            <a:avLst/>
          </a:prstGeom>
        </p:spPr>
      </p:pic>
      <p:pic>
        <p:nvPicPr>
          <p:cNvPr id="6" name="תמונה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580703"/>
            <a:ext cx="2600279" cy="4831382"/>
          </a:xfrm>
          <a:prstGeom prst="rect">
            <a:avLst/>
          </a:prstGeom>
        </p:spPr>
      </p:pic>
      <p:sp>
        <p:nvSpPr>
          <p:cNvPr id="7" name="TextBox 6"/>
          <p:cNvSpPr txBox="1"/>
          <p:nvPr/>
        </p:nvSpPr>
        <p:spPr>
          <a:xfrm>
            <a:off x="4211960" y="2708920"/>
            <a:ext cx="648072"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או</a:t>
            </a:r>
            <a:endParaRPr lang="he-IL"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72603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na Aba\Desktop\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677464"/>
            <a:ext cx="2520280" cy="483987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nna Aba\Desktop\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692696"/>
            <a:ext cx="2525151" cy="48398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554655"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1</a:t>
            </a:r>
            <a:endParaRPr lang="he-IL"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3815916"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2</a:t>
            </a:r>
            <a:endParaRPr lang="he-IL" b="1" dirty="0">
              <a:latin typeface="Tahoma" panose="020B0604030504040204" pitchFamily="34" charset="0"/>
              <a:ea typeface="Tahoma" panose="020B0604030504040204" pitchFamily="34" charset="0"/>
              <a:cs typeface="Tahoma" panose="020B0604030504040204" pitchFamily="34" charset="0"/>
            </a:endParaRPr>
          </a:p>
        </p:txBody>
      </p:sp>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677464"/>
            <a:ext cx="2515859" cy="4831382"/>
          </a:xfrm>
          <a:prstGeom prst="rect">
            <a:avLst/>
          </a:prstGeom>
        </p:spPr>
      </p:pic>
      <p:sp>
        <p:nvSpPr>
          <p:cNvPr id="8" name="TextBox 7"/>
          <p:cNvSpPr txBox="1"/>
          <p:nvPr/>
        </p:nvSpPr>
        <p:spPr>
          <a:xfrm>
            <a:off x="1087720" y="215355"/>
            <a:ext cx="1152128" cy="369332"/>
          </a:xfrm>
          <a:prstGeom prst="rect">
            <a:avLst/>
          </a:prstGeom>
          <a:noFill/>
        </p:spPr>
        <p:txBody>
          <a:bodyPr wrap="square" rtlCol="1">
            <a:spAutoFit/>
          </a:bodyPr>
          <a:lstStyle/>
          <a:p>
            <a:r>
              <a:rPr lang="he-IL" b="1" dirty="0" smtClean="0">
                <a:latin typeface="Tahoma" panose="020B0604030504040204" pitchFamily="34" charset="0"/>
                <a:ea typeface="Tahoma" panose="020B0604030504040204" pitchFamily="34" charset="0"/>
                <a:cs typeface="Tahoma" panose="020B0604030504040204" pitchFamily="34" charset="0"/>
              </a:rPr>
              <a:t>שלב 3</a:t>
            </a:r>
          </a:p>
        </p:txBody>
      </p:sp>
    </p:spTree>
    <p:extLst>
      <p:ext uri="{BB962C8B-B14F-4D97-AF65-F5344CB8AC3E}">
        <p14:creationId xmlns:p14="http://schemas.microsoft.com/office/powerpoint/2010/main" val="22728389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חלון">
  <a:themeElements>
    <a:clrScheme name="חלון">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חלון">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חלון">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338</TotalTime>
  <Words>304</Words>
  <Application>Microsoft Office PowerPoint</Application>
  <PresentationFormat>‫הצגה על המסך (4:3)</PresentationFormat>
  <Paragraphs>47</Paragraphs>
  <Slides>19</Slides>
  <Notes>1</Notes>
  <HiddenSlides>0</HiddenSlides>
  <MMClips>0</MMClips>
  <ScaleCrop>false</ScaleCrop>
  <HeadingPairs>
    <vt:vector size="4" baseType="variant">
      <vt:variant>
        <vt:lpstr>ערכת נושא</vt:lpstr>
      </vt:variant>
      <vt:variant>
        <vt:i4>1</vt:i4>
      </vt:variant>
      <vt:variant>
        <vt:lpstr>כותרות שקופיות</vt:lpstr>
      </vt:variant>
      <vt:variant>
        <vt:i4>19</vt:i4>
      </vt:variant>
    </vt:vector>
  </HeadingPairs>
  <TitlesOfParts>
    <vt:vector size="20" baseType="lpstr">
      <vt:lpstr>חלון</vt:lpstr>
      <vt:lpstr>פרויקט מסכם – אנדרואיד 1</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מסכם – אנדרואיד 1</dc:title>
  <dc:creator>Anna Aba</dc:creator>
  <cp:lastModifiedBy>Anna Aba</cp:lastModifiedBy>
  <cp:revision>41</cp:revision>
  <dcterms:created xsi:type="dcterms:W3CDTF">2020-06-28T10:14:30Z</dcterms:created>
  <dcterms:modified xsi:type="dcterms:W3CDTF">2020-06-30T18:21:14Z</dcterms:modified>
</cp:coreProperties>
</file>